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sldIdLst>
    <p:sldId id="277" r:id="rId2"/>
    <p:sldId id="265" r:id="rId3"/>
    <p:sldId id="279" r:id="rId4"/>
    <p:sldId id="258" r:id="rId5"/>
    <p:sldId id="260" r:id="rId6"/>
    <p:sldId id="280" r:id="rId7"/>
    <p:sldId id="276" r:id="rId8"/>
    <p:sldId id="261" r:id="rId9"/>
    <p:sldId id="264" r:id="rId10"/>
    <p:sldId id="278" r:id="rId11"/>
    <p:sldId id="28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82"/>
  </p:normalViewPr>
  <p:slideViewPr>
    <p:cSldViewPr snapToObjects="1">
      <p:cViewPr varScale="1">
        <p:scale>
          <a:sx n="79" d="100"/>
          <a:sy n="79" d="100"/>
        </p:scale>
        <p:origin x="77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EC52-56B3-EA41-BC29-B572A03CF4A0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538C-11BE-C746-9032-C91B7DB3B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248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EC52-56B3-EA41-BC29-B572A03CF4A0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538C-11BE-C746-9032-C91B7DB3B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537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EC52-56B3-EA41-BC29-B572A03CF4A0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538C-11BE-C746-9032-C91B7DB3B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929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EC52-56B3-EA41-BC29-B572A03CF4A0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538C-11BE-C746-9032-C91B7DB3B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74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EC52-56B3-EA41-BC29-B572A03CF4A0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538C-11BE-C746-9032-C91B7DB3B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155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EC52-56B3-EA41-BC29-B572A03CF4A0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538C-11BE-C746-9032-C91B7DB3B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835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EC52-56B3-EA41-BC29-B572A03CF4A0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538C-11BE-C746-9032-C91B7DB3B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502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EC52-56B3-EA41-BC29-B572A03CF4A0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538C-11BE-C746-9032-C91B7DB3B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404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EC52-56B3-EA41-BC29-B572A03CF4A0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538C-11BE-C746-9032-C91B7DB3B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39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EC52-56B3-EA41-BC29-B572A03CF4A0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538C-11BE-C746-9032-C91B7DB3B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788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4EC52-56B3-EA41-BC29-B572A03CF4A0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538C-11BE-C746-9032-C91B7DB3B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194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4EC52-56B3-EA41-BC29-B572A03CF4A0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3538C-11BE-C746-9032-C91B7DB3B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827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D77AE-9F28-A3A1-DA8E-39C93EC6B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648"/>
            <a:ext cx="10515600" cy="5916315"/>
          </a:xfrm>
        </p:spPr>
        <p:txBody>
          <a:bodyPr/>
          <a:lstStyle/>
          <a:p>
            <a:pPr marL="0" indent="0" algn="ctr">
              <a:buNone/>
            </a:pPr>
            <a:r>
              <a:rPr lang="en-GB" sz="4000" b="1" dirty="0">
                <a:solidFill>
                  <a:schemeClr val="accent1">
                    <a:lumMod val="75000"/>
                  </a:schemeClr>
                </a:solidFill>
              </a:rPr>
              <a:t>So, You Have Someone From SAPS Knocking on the Door. What Happens Next?</a:t>
            </a:r>
            <a:endParaRPr lang="en-ZA" sz="4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ZA" dirty="0"/>
          </a:p>
        </p:txBody>
      </p:sp>
      <p:pic>
        <p:nvPicPr>
          <p:cNvPr id="2050" name="Picture 2" descr="Someone is spying on you">
            <a:extLst>
              <a:ext uri="{FF2B5EF4-FFF2-40B4-BE49-F238E27FC236}">
                <a16:creationId xmlns:a16="http://schemas.microsoft.com/office/drawing/2014/main" id="{BA187C6D-28A9-B0E9-2CAF-B32E213C84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12192000" cy="4682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5542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CC28C-7635-2014-D2C6-FF23CED1D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9619"/>
          </a:xfrm>
        </p:spPr>
        <p:txBody>
          <a:bodyPr/>
          <a:lstStyle/>
          <a:p>
            <a:r>
              <a:rPr lang="en-GB" b="1" dirty="0">
                <a:solidFill>
                  <a:schemeClr val="accent1"/>
                </a:solidFill>
              </a:rPr>
              <a:t>ISPA’s role</a:t>
            </a:r>
            <a:endParaRPr lang="en-ZA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83D63-02CE-DFCD-3317-A5E569A0D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8" y="1124744"/>
            <a:ext cx="10515600" cy="4908203"/>
          </a:xfrm>
        </p:spPr>
        <p:txBody>
          <a:bodyPr>
            <a:normAutofit/>
          </a:bodyPr>
          <a:lstStyle/>
          <a:p>
            <a:pPr marL="228600" lvl="1" algn="just" fontAlgn="base">
              <a:lnSpc>
                <a:spcPct val="110000"/>
              </a:lnSpc>
              <a:spcBef>
                <a:spcPts val="600"/>
              </a:spcBef>
              <a:buSzPts val="2800"/>
            </a:pPr>
            <a:r>
              <a:rPr lang="en-GB" dirty="0"/>
              <a:t>Acts as an initial point of contact for SAPS</a:t>
            </a:r>
          </a:p>
          <a:p>
            <a:pPr marL="228600" lvl="1" algn="just" fontAlgn="base">
              <a:lnSpc>
                <a:spcPct val="110000"/>
              </a:lnSpc>
              <a:spcBef>
                <a:spcPts val="600"/>
              </a:spcBef>
              <a:buSzPts val="2800"/>
            </a:pPr>
            <a:r>
              <a:rPr lang="en-GB" dirty="0"/>
              <a:t>Provides advisories and advice to members to ensure lawful compliance with subpoenas</a:t>
            </a:r>
          </a:p>
          <a:p>
            <a:pPr marL="228600" lvl="1" algn="just" fontAlgn="base">
              <a:lnSpc>
                <a:spcPct val="110000"/>
              </a:lnSpc>
              <a:spcBef>
                <a:spcPts val="600"/>
              </a:spcBef>
              <a:buSzPts val="2800"/>
            </a:pPr>
            <a:r>
              <a:rPr lang="en-GB" dirty="0"/>
              <a:t>Regularly engages with SAPS personnel specialising in cybercrime</a:t>
            </a:r>
          </a:p>
          <a:p>
            <a:pPr marL="228600" lvl="1" algn="just" fontAlgn="base">
              <a:lnSpc>
                <a:spcPct val="110000"/>
              </a:lnSpc>
              <a:spcBef>
                <a:spcPts val="600"/>
              </a:spcBef>
              <a:buSzPts val="2800"/>
            </a:pPr>
            <a:r>
              <a:rPr lang="en-GB" dirty="0"/>
              <a:t>Maintains an updated list of ECSPs who are ISPA members for:</a:t>
            </a:r>
          </a:p>
          <a:p>
            <a:pPr marL="685800" lvl="2" algn="just" fontAlgn="base">
              <a:lnSpc>
                <a:spcPct val="110000"/>
              </a:lnSpc>
              <a:spcBef>
                <a:spcPts val="600"/>
              </a:spcBef>
              <a:buSzPts val="2800"/>
            </a:pPr>
            <a:r>
              <a:rPr lang="en-GB" dirty="0" err="1"/>
              <a:t>DoJCD</a:t>
            </a:r>
            <a:r>
              <a:rPr lang="en-GB" dirty="0"/>
              <a:t> under the Protection from Harassment Act and</a:t>
            </a:r>
          </a:p>
          <a:p>
            <a:pPr marL="685800" lvl="2" algn="just" fontAlgn="base">
              <a:lnSpc>
                <a:spcPct val="110000"/>
              </a:lnSpc>
              <a:spcBef>
                <a:spcPts val="600"/>
              </a:spcBef>
              <a:buSzPts val="2800"/>
            </a:pPr>
            <a:r>
              <a:rPr lang="en-GB" dirty="0"/>
              <a:t>DCDT under the Domestic Violence Act</a:t>
            </a:r>
          </a:p>
          <a:p>
            <a:pPr marL="228600" lvl="1" algn="just" fontAlgn="base">
              <a:lnSpc>
                <a:spcPct val="110000"/>
              </a:lnSpc>
              <a:spcBef>
                <a:spcPts val="600"/>
              </a:spcBef>
              <a:buSzPts val="2800"/>
            </a:pPr>
            <a:r>
              <a:rPr lang="en-GB" dirty="0"/>
              <a:t>Early involvement in development of policy, legislation and regulation</a:t>
            </a:r>
          </a:p>
          <a:p>
            <a:pPr algn="just" fontAlgn="base">
              <a:lnSpc>
                <a:spcPct val="110000"/>
              </a:lnSpc>
              <a:spcBef>
                <a:spcPts val="600"/>
              </a:spcBef>
              <a:buSzPts val="2800"/>
            </a:pPr>
            <a:r>
              <a:rPr lang="en-GB" sz="2400" dirty="0"/>
              <a:t>Training</a:t>
            </a:r>
          </a:p>
          <a:p>
            <a:pPr algn="just" fontAlgn="base">
              <a:lnSpc>
                <a:spcPct val="110000"/>
              </a:lnSpc>
              <a:spcBef>
                <a:spcPts val="600"/>
              </a:spcBef>
              <a:buSzPts val="2800"/>
            </a:pPr>
            <a:r>
              <a:rPr lang="en-GB" sz="2400" dirty="0"/>
              <a:t>First level support for members 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127060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9337E-90EC-FB9F-F14F-8889CB101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8288" y="2348880"/>
            <a:ext cx="3863752" cy="1325563"/>
          </a:xfrm>
        </p:spPr>
        <p:txBody>
          <a:bodyPr/>
          <a:lstStyle/>
          <a:p>
            <a:r>
              <a:rPr lang="en-GB" dirty="0"/>
              <a:t>-- Questions --</a:t>
            </a:r>
            <a:endParaRPr lang="en-ZA" dirty="0"/>
          </a:p>
        </p:txBody>
      </p:sp>
      <p:pic>
        <p:nvPicPr>
          <p:cNvPr id="1026" name="Picture 2" descr="Fox Hat - Free Knitting Pattern - Sincerely Louise Store">
            <a:extLst>
              <a:ext uri="{FF2B5EF4-FFF2-40B4-BE49-F238E27FC236}">
                <a16:creationId xmlns:a16="http://schemas.microsoft.com/office/drawing/2014/main" id="{7D5B27D3-854A-A708-6CED-C64DB3D26B5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154"/>
            <a:ext cx="8271669" cy="6208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6536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961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principle #1: no general obligation to monitor</a:t>
            </a:r>
            <a:r>
              <a:rPr lang="en-US" b="1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0768"/>
            <a:ext cx="10946432" cy="4836195"/>
          </a:xfrm>
        </p:spPr>
        <p:txBody>
          <a:bodyPr>
            <a:normAutofit/>
          </a:bodyPr>
          <a:lstStyle/>
          <a:p>
            <a:pPr marL="0" lvl="2" indent="0" algn="just" fontAlgn="base">
              <a:lnSpc>
                <a:spcPct val="110000"/>
              </a:lnSpc>
              <a:spcBef>
                <a:spcPts val="600"/>
              </a:spcBef>
              <a:spcAft>
                <a:spcPts val="800"/>
              </a:spcAft>
              <a:buNone/>
              <a:defRPr/>
            </a:pPr>
            <a:r>
              <a:rPr lang="en-GB" altLang="en-US" sz="2400" b="1" dirty="0"/>
              <a:t>78.  No general obligation to monitor</a:t>
            </a:r>
          </a:p>
          <a:p>
            <a:pPr marL="457200" lvl="2" indent="-457200" algn="just" fontAlgn="base">
              <a:lnSpc>
                <a:spcPct val="110000"/>
              </a:lnSpc>
              <a:spcBef>
                <a:spcPts val="600"/>
              </a:spcBef>
              <a:spcAft>
                <a:spcPts val="800"/>
              </a:spcAft>
              <a:buAutoNum type="arabicParenBoth"/>
              <a:defRPr/>
            </a:pPr>
            <a:r>
              <a:rPr lang="en-GB" altLang="en-US" sz="2400" dirty="0"/>
              <a:t>When providing the services contemplated in this Chapter there is </a:t>
            </a:r>
            <a:r>
              <a:rPr lang="en-GB" altLang="en-US" sz="2400" dirty="0">
                <a:highlight>
                  <a:srgbClr val="00FF00"/>
                </a:highlight>
              </a:rPr>
              <a:t>no general obligation on a service provider </a:t>
            </a:r>
            <a:r>
              <a:rPr lang="en-GB" altLang="en-US" sz="2400" dirty="0"/>
              <a:t>to—­</a:t>
            </a:r>
          </a:p>
          <a:p>
            <a:pPr marL="447675" lvl="2" indent="0" algn="just" fontAlgn="base">
              <a:lnSpc>
                <a:spcPct val="110000"/>
              </a:lnSpc>
              <a:spcBef>
                <a:spcPts val="600"/>
              </a:spcBef>
              <a:spcAft>
                <a:spcPts val="800"/>
              </a:spcAft>
              <a:buNone/>
              <a:defRPr/>
            </a:pPr>
            <a:r>
              <a:rPr lang="en-GB" altLang="en-US" sz="2400" dirty="0"/>
              <a:t>a) </a:t>
            </a:r>
            <a:r>
              <a:rPr lang="en-GB" altLang="en-US" sz="2400" dirty="0">
                <a:highlight>
                  <a:srgbClr val="FFFF00"/>
                </a:highlight>
              </a:rPr>
              <a:t>monitor the data which it transmits or stores</a:t>
            </a:r>
            <a:r>
              <a:rPr lang="en-GB" altLang="en-US" sz="2400" dirty="0"/>
              <a:t>; or</a:t>
            </a:r>
          </a:p>
          <a:p>
            <a:pPr marL="447675" lvl="2" indent="0" algn="just" fontAlgn="base">
              <a:lnSpc>
                <a:spcPct val="110000"/>
              </a:lnSpc>
              <a:spcBef>
                <a:spcPts val="600"/>
              </a:spcBef>
              <a:spcAft>
                <a:spcPts val="800"/>
              </a:spcAft>
              <a:buNone/>
              <a:defRPr/>
            </a:pPr>
            <a:r>
              <a:rPr lang="en-GB" altLang="en-US" sz="2400" dirty="0"/>
              <a:t>(b) actively seek facts or circumstances indicating an unlawful activity.</a:t>
            </a:r>
            <a:r>
              <a:rPr lang="en-ZA" altLang="en-US" sz="2400" dirty="0"/>
              <a:t> </a:t>
            </a:r>
          </a:p>
          <a:p>
            <a:pPr marL="228600" lvl="2" algn="just" fontAlgn="base">
              <a:lnSpc>
                <a:spcPct val="110000"/>
              </a:lnSpc>
              <a:spcBef>
                <a:spcPts val="600"/>
              </a:spcBef>
              <a:spcAft>
                <a:spcPts val="800"/>
              </a:spcAft>
              <a:defRPr/>
            </a:pPr>
            <a:r>
              <a:rPr lang="en-GB" sz="2400" dirty="0"/>
              <a:t>Repeated in the Cybercrimes Act</a:t>
            </a:r>
          </a:p>
          <a:p>
            <a:pPr marL="228600" lvl="2" algn="just" fontAlgn="base">
              <a:lnSpc>
                <a:spcPct val="110000"/>
              </a:lnSpc>
              <a:spcBef>
                <a:spcPts val="600"/>
              </a:spcBef>
              <a:spcAft>
                <a:spcPts val="800"/>
              </a:spcAft>
              <a:defRPr/>
            </a:pPr>
            <a:r>
              <a:rPr lang="en-ZA" altLang="en-US" sz="2400" dirty="0"/>
              <a:t>However, if illegal content comes to your attention this must be reported to an LEA, and full co-operation – within the law - given to those investigating</a:t>
            </a:r>
          </a:p>
          <a:p>
            <a:pPr algn="just" fontAlgn="base">
              <a:lnSpc>
                <a:spcPct val="120000"/>
              </a:lnSpc>
              <a:spcAft>
                <a:spcPts val="800"/>
              </a:spcAft>
            </a:pPr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564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CC28C-7635-2014-D2C6-FF23CED1D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9619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principle #2 - when do you become aware that content or conduct is illegal?</a:t>
            </a:r>
            <a:endParaRPr lang="en-Z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83D63-02CE-DFCD-3317-A5E569A0D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8" y="1484784"/>
            <a:ext cx="10515600" cy="4548163"/>
          </a:xfrm>
        </p:spPr>
        <p:txBody>
          <a:bodyPr>
            <a:normAutofit fontScale="92500" lnSpcReduction="10000"/>
          </a:bodyPr>
          <a:lstStyle/>
          <a:p>
            <a:pPr marL="114300" indent="-114300">
              <a:lnSpc>
                <a:spcPct val="110000"/>
              </a:lnSpc>
              <a:spcBef>
                <a:spcPts val="600"/>
              </a:spcBef>
              <a:buNone/>
            </a:pPr>
            <a:r>
              <a:rPr lang="en-ZA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54. </a:t>
            </a:r>
            <a:r>
              <a:rPr lang="en-ZA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(1) An electronic communications service provider or financial institution that </a:t>
            </a:r>
            <a:r>
              <a:rPr lang="en-ZA" sz="2600" dirty="0">
                <a:effectLst/>
                <a:highlight>
                  <a:srgbClr val="00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is aware or becomes aware </a:t>
            </a:r>
            <a:r>
              <a:rPr lang="en-ZA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that </a:t>
            </a:r>
            <a:r>
              <a:rPr lang="en-ZA" sz="2600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its electronic communications service or electronic communications network is involved in </a:t>
            </a:r>
            <a:r>
              <a:rPr lang="en-ZA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 commission of </a:t>
            </a:r>
            <a:r>
              <a:rPr lang="en-ZA" sz="2600" dirty="0">
                <a:effectLst/>
                <a:highlight>
                  <a:srgbClr val="00FFFF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any category or class of offences provided for in Part I of Chapter 2</a:t>
            </a:r>
            <a:r>
              <a:rPr lang="en-ZA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and which is determined in terms of subsection (2), must—</a:t>
            </a:r>
          </a:p>
          <a:p>
            <a:pPr marL="114300" indent="-114300" algn="ctr">
              <a:lnSpc>
                <a:spcPct val="110000"/>
              </a:lnSpc>
              <a:spcBef>
                <a:spcPts val="600"/>
              </a:spcBef>
              <a:buNone/>
            </a:pPr>
            <a:r>
              <a:rPr lang="en-ZA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</a:t>
            </a:r>
          </a:p>
          <a:p>
            <a:pPr marL="114300" indent="-114300">
              <a:lnSpc>
                <a:spcPct val="110000"/>
              </a:lnSpc>
              <a:spcBef>
                <a:spcPts val="600"/>
              </a:spcBef>
              <a:buNone/>
            </a:pPr>
            <a:r>
              <a:rPr lang="en-GB" sz="2600" b="1" dirty="0"/>
              <a:t>27A(2) </a:t>
            </a:r>
            <a:r>
              <a:rPr lang="en-GB" sz="2600" dirty="0"/>
              <a:t>If an internet access provider </a:t>
            </a:r>
            <a:r>
              <a:rPr lang="en-GB" sz="2600" dirty="0">
                <a:highlight>
                  <a:srgbClr val="00FF00"/>
                </a:highlight>
              </a:rPr>
              <a:t>has knowledge </a:t>
            </a:r>
            <a:r>
              <a:rPr lang="en-GB" sz="2600" dirty="0"/>
              <a:t>that </a:t>
            </a:r>
            <a:r>
              <a:rPr lang="en-GB" sz="2600" dirty="0">
                <a:highlight>
                  <a:srgbClr val="FFFF00"/>
                </a:highlight>
              </a:rPr>
              <a:t>its services are being used</a:t>
            </a:r>
            <a:r>
              <a:rPr lang="en-GB" sz="2600" dirty="0"/>
              <a:t> for the </a:t>
            </a:r>
            <a:r>
              <a:rPr lang="en-GB" sz="2600" dirty="0">
                <a:highlight>
                  <a:srgbClr val="00FFFF"/>
                </a:highlight>
              </a:rPr>
              <a:t>hosting or distribution of child pornography, propaganda for war, incitement of imminent violence or advocating hatred based on an identifiable group characteristic and that constitutes incitement to cause harm</a:t>
            </a:r>
            <a:r>
              <a:rPr lang="en-GB" sz="2600" dirty="0"/>
              <a:t>, such internet service provider shall—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22938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8641"/>
            <a:ext cx="10515600" cy="720080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principle #3: process is everything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0252"/>
            <a:ext cx="11018440" cy="5166712"/>
          </a:xfrm>
        </p:spPr>
        <p:txBody>
          <a:bodyPr>
            <a:normAutofit fontScale="62500" lnSpcReduction="20000"/>
          </a:bodyPr>
          <a:lstStyle/>
          <a:p>
            <a:pPr algn="just" fontAlgn="base">
              <a:lnSpc>
                <a:spcPct val="130000"/>
              </a:lnSpc>
              <a:spcBef>
                <a:spcPts val="600"/>
              </a:spcBef>
            </a:pPr>
            <a:r>
              <a:rPr lang="en-GB" sz="3100" b="1" dirty="0"/>
              <a:t>Verify the authenticity </a:t>
            </a:r>
            <a:r>
              <a:rPr lang="en-GB" sz="3100" dirty="0"/>
              <a:t>of an issued document</a:t>
            </a:r>
          </a:p>
          <a:p>
            <a:pPr lvl="1" algn="just" fontAlgn="base">
              <a:lnSpc>
                <a:spcPct val="130000"/>
              </a:lnSpc>
              <a:spcBef>
                <a:spcPts val="600"/>
              </a:spcBef>
            </a:pPr>
            <a:r>
              <a:rPr lang="en-GB" sz="2900" dirty="0"/>
              <a:t>Original signed and stamped by a magistrate / judge / senior police official / senior SARS official</a:t>
            </a:r>
          </a:p>
          <a:p>
            <a:pPr lvl="1" algn="just" fontAlgn="base">
              <a:lnSpc>
                <a:spcPct val="130000"/>
              </a:lnSpc>
              <a:spcBef>
                <a:spcPts val="600"/>
              </a:spcBef>
            </a:pPr>
            <a:r>
              <a:rPr lang="en-GB" sz="2900" dirty="0"/>
              <a:t>Service in person </a:t>
            </a:r>
          </a:p>
          <a:p>
            <a:pPr lvl="1" algn="just" fontAlgn="base">
              <a:lnSpc>
                <a:spcPct val="130000"/>
              </a:lnSpc>
              <a:spcBef>
                <a:spcPts val="600"/>
              </a:spcBef>
            </a:pPr>
            <a:r>
              <a:rPr lang="en-GB" sz="2900" dirty="0"/>
              <a:t>At the very least: official letterhead  +  sanity test</a:t>
            </a:r>
          </a:p>
          <a:p>
            <a:pPr marL="228600" lvl="1" algn="just" fontAlgn="base">
              <a:lnSpc>
                <a:spcPct val="130000"/>
              </a:lnSpc>
              <a:spcBef>
                <a:spcPts val="600"/>
              </a:spcBef>
            </a:pPr>
            <a:r>
              <a:rPr lang="en-GB" sz="3100" b="1" dirty="0"/>
              <a:t>Be firm and polite</a:t>
            </a:r>
            <a:r>
              <a:rPr lang="en-GB" sz="3100" dirty="0"/>
              <a:t>: in the absence of proper procedure confirm that you will gather and secure evidence pending correct documentation being presented</a:t>
            </a:r>
          </a:p>
          <a:p>
            <a:pPr marL="228600" lvl="1" algn="just" fontAlgn="base">
              <a:lnSpc>
                <a:spcPct val="130000"/>
              </a:lnSpc>
              <a:spcBef>
                <a:spcPts val="600"/>
              </a:spcBef>
            </a:pPr>
            <a:r>
              <a:rPr lang="en-GB" sz="3100" b="1" dirty="0"/>
              <a:t>Make sure you clearly understand what is required: </a:t>
            </a:r>
            <a:r>
              <a:rPr lang="en-GB" sz="3100" dirty="0"/>
              <a:t>you can go back with questions</a:t>
            </a:r>
          </a:p>
          <a:p>
            <a:pPr algn="just" fontAlgn="base">
              <a:lnSpc>
                <a:spcPct val="130000"/>
              </a:lnSpc>
              <a:spcBef>
                <a:spcPts val="600"/>
              </a:spcBef>
            </a:pPr>
            <a:r>
              <a:rPr lang="en-GB" sz="3100" b="1" dirty="0"/>
              <a:t>Comply as accurately as possible with the request</a:t>
            </a:r>
            <a:r>
              <a:rPr lang="en-GB" sz="3100" dirty="0"/>
              <a:t>: do not exceed the terms but bring evidence not covered by the request to the attention of the law enforcement agency</a:t>
            </a:r>
          </a:p>
          <a:p>
            <a:pPr algn="just" fontAlgn="base">
              <a:lnSpc>
                <a:spcPct val="130000"/>
              </a:lnSpc>
              <a:spcBef>
                <a:spcPts val="600"/>
              </a:spcBef>
            </a:pPr>
            <a:r>
              <a:rPr lang="en-GB" sz="3100" b="1" dirty="0"/>
              <a:t>Provide information securely</a:t>
            </a:r>
            <a:r>
              <a:rPr lang="en-GB" sz="3100" dirty="0"/>
              <a:t>: best to agree on how this will be done with the person named on the process as your contact. Obtain a receipt for collection.</a:t>
            </a:r>
          </a:p>
          <a:p>
            <a:pPr algn="just" fontAlgn="base">
              <a:lnSpc>
                <a:spcPct val="130000"/>
              </a:lnSpc>
              <a:spcBef>
                <a:spcPts val="600"/>
              </a:spcBef>
            </a:pPr>
            <a:r>
              <a:rPr lang="en-GB" sz="3100" dirty="0"/>
              <a:t>You are permitted to retain a copy, of the request; unless otherwise instructed keep the fact and substance of the request confidential and do not inform targeted subscriber</a:t>
            </a:r>
          </a:p>
          <a:p>
            <a:pPr marL="0" indent="0" algn="just" fontAlgn="base">
              <a:lnSpc>
                <a:spcPct val="140000"/>
              </a:lnSpc>
              <a:spcBef>
                <a:spcPts val="0"/>
              </a:spcBef>
              <a:buNone/>
            </a:pPr>
            <a:endParaRPr lang="en-GB" sz="2300" dirty="0">
              <a:solidFill>
                <a:schemeClr val="accent1">
                  <a:lumMod val="75000"/>
                </a:schemeClr>
              </a:solidFill>
            </a:endParaRPr>
          </a:p>
          <a:p>
            <a:pPr lvl="1" algn="just" fontAlgn="base">
              <a:lnSpc>
                <a:spcPct val="120000"/>
              </a:lnSpc>
              <a:spcAft>
                <a:spcPts val="800"/>
              </a:spcAft>
            </a:pPr>
            <a:endParaRPr lang="en-GB" sz="16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 fontAlgn="base">
              <a:lnSpc>
                <a:spcPct val="120000"/>
              </a:lnSpc>
              <a:spcAft>
                <a:spcPts val="800"/>
              </a:spcAft>
            </a:pPr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835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7231"/>
            <a:ext cx="10515600" cy="68761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South African Police Services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1690688"/>
            <a:ext cx="5617840" cy="4486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base">
              <a:lnSpc>
                <a:spcPct val="120000"/>
              </a:lnSpc>
              <a:spcAft>
                <a:spcPts val="800"/>
              </a:spcAft>
            </a:pP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680AEAC-763A-4A1F-AA23-D6E629F179C0}"/>
              </a:ext>
            </a:extLst>
          </p:cNvPr>
          <p:cNvSpPr/>
          <p:nvPr/>
        </p:nvSpPr>
        <p:spPr>
          <a:xfrm>
            <a:off x="731404" y="1196752"/>
            <a:ext cx="10729192" cy="41982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 fontAlgn="base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ZA" altLang="en-US" dirty="0"/>
              <a:t>During 2024 will move from Criminal Procedure Act (CPA) requests to CPA + Cybercrimes Act (CA) requests</a:t>
            </a:r>
          </a:p>
          <a:p>
            <a:pPr marL="228600" indent="-228600" algn="just" fontAlgn="base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ZA" altLang="en-US" b="1" dirty="0"/>
              <a:t>CPA</a:t>
            </a:r>
            <a:r>
              <a:rPr lang="en-ZA" altLang="en-US" dirty="0"/>
              <a:t> </a:t>
            </a:r>
          </a:p>
          <a:p>
            <a:pPr marL="685800" lvl="1" indent="-228600" algn="just" fontAlgn="base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ZA" altLang="en-US" dirty="0"/>
              <a:t>Requests relatively commonplace and process well-established </a:t>
            </a:r>
          </a:p>
          <a:p>
            <a:pPr marL="685800" lvl="2" indent="-228600" algn="just" fontAlgn="base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ZA" altLang="en-US" dirty="0"/>
              <a:t>Usually related to general criminal offences – murder, fraud etc</a:t>
            </a:r>
          </a:p>
          <a:p>
            <a:pPr marL="685800" lvl="2" indent="-228600" algn="just" fontAlgn="base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ZA" altLang="en-US" dirty="0"/>
              <a:t>Section 205 subpoena process well-established</a:t>
            </a:r>
          </a:p>
          <a:p>
            <a:pPr marL="228600" lvl="1" indent="-228600" algn="just" fontAlgn="base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ZA" altLang="en-US" b="1" dirty="0"/>
              <a:t>CA</a:t>
            </a:r>
          </a:p>
          <a:p>
            <a:pPr marL="685800" lvl="2" indent="-228600" algn="just" fontAlgn="base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ZA" altLang="en-US" dirty="0"/>
              <a:t>Standard Operating Procedures (SOPs)</a:t>
            </a:r>
          </a:p>
          <a:p>
            <a:pPr marL="685800" lvl="2" indent="-228600" algn="just" fontAlgn="base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ZA" altLang="en-US" dirty="0"/>
              <a:t>Expedited preservation of data direction</a:t>
            </a:r>
          </a:p>
          <a:p>
            <a:pPr marL="685800" lvl="2" indent="-228600" algn="just" fontAlgn="base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ZA" altLang="en-US" dirty="0"/>
              <a:t>Preservation of evidence direction</a:t>
            </a:r>
          </a:p>
          <a:p>
            <a:pPr marL="685800" lvl="2" indent="-228600" algn="just" fontAlgn="base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ZA" altLang="en-US" dirty="0"/>
              <a:t>Disclosure direction</a:t>
            </a:r>
          </a:p>
          <a:p>
            <a:pPr marL="685800" lvl="2" indent="-228600" algn="just" fontAlgn="base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ZA" altLang="en-US" dirty="0"/>
              <a:t>Waiting for the forms which are to be used for these</a:t>
            </a:r>
          </a:p>
        </p:txBody>
      </p:sp>
    </p:spTree>
    <p:extLst>
      <p:ext uri="{BB962C8B-B14F-4D97-AF65-F5344CB8AC3E}">
        <p14:creationId xmlns:p14="http://schemas.microsoft.com/office/powerpoint/2010/main" val="773922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D084D-23F5-BF6F-26BB-66E31A02A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9619"/>
          </a:xfrm>
        </p:spPr>
        <p:txBody>
          <a:bodyPr/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ISPs and CSAM</a:t>
            </a:r>
            <a:endParaRPr lang="en-Z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2919F3-8E5E-35FF-A2BB-6FB590A17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4744"/>
            <a:ext cx="10515600" cy="5052219"/>
          </a:xfrm>
        </p:spPr>
        <p:txBody>
          <a:bodyPr>
            <a:normAutofit/>
          </a:bodyPr>
          <a:lstStyle/>
          <a:p>
            <a:pPr marL="228600" lvl="1" algn="just" fontAlgn="base">
              <a:lnSpc>
                <a:spcPct val="110000"/>
              </a:lnSpc>
              <a:spcBef>
                <a:spcPts val="600"/>
              </a:spcBef>
            </a:pPr>
            <a:r>
              <a:rPr lang="en-ZA" altLang="en-US" dirty="0"/>
              <a:t>Any activity related to the possession, manufacture or distribution of CSAM must be reported to SAPS</a:t>
            </a:r>
          </a:p>
          <a:p>
            <a:pPr marL="228600" lvl="1" indent="-228600" algn="just" fontAlgn="base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ZA" altLang="en-US" dirty="0"/>
              <a:t>Once you have a </a:t>
            </a:r>
            <a:r>
              <a:rPr lang="en-ZA" altLang="en-US" dirty="0">
                <a:highlight>
                  <a:srgbClr val="00FF00"/>
                </a:highlight>
              </a:rPr>
              <a:t>reasonable suspicion </a:t>
            </a:r>
            <a:r>
              <a:rPr lang="en-ZA" altLang="en-US" dirty="0"/>
              <a:t>that content you are hosting is CSAM </a:t>
            </a:r>
          </a:p>
          <a:p>
            <a:pPr marL="685800" lvl="3" indent="-228600" algn="just" fontAlgn="base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ZA" altLang="en-US" sz="2000" dirty="0"/>
              <a:t>Take all reasonable steps to prevent access by any person</a:t>
            </a:r>
          </a:p>
          <a:p>
            <a:pPr marL="685800" lvl="3" indent="-228600" algn="just" fontAlgn="base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ZA" altLang="en-US" sz="2000" dirty="0"/>
              <a:t>Report to a police official of the SAPS</a:t>
            </a:r>
          </a:p>
          <a:p>
            <a:pPr marL="685800" lvl="3" indent="-228600" algn="just" fontAlgn="base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ZA" altLang="en-US" sz="2000" dirty="0"/>
              <a:t>Take all steps to preserve evidence </a:t>
            </a:r>
          </a:p>
          <a:p>
            <a:pPr marL="228600" lvl="2" indent="-228600" algn="just" fontAlgn="base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ZA" altLang="en-US" sz="2000" dirty="0"/>
              <a:t>Failure to report may result in criminal charges </a:t>
            </a:r>
          </a:p>
          <a:p>
            <a:pPr marL="228600" lvl="2" indent="-228600" algn="just" fontAlgn="base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ZA" altLang="en-US" dirty="0"/>
              <a:t>Further distribution may result in criminal charges</a:t>
            </a:r>
            <a:endParaRPr lang="en-ZA" altLang="en-US" sz="2000" dirty="0"/>
          </a:p>
          <a:p>
            <a:pPr marL="228600" indent="-228600" algn="just" fontAlgn="base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US" sz="2000" dirty="0"/>
              <a:t>Failure to train staff do deal with requests or on how to respond to discovering CSAM places your business at risk</a:t>
            </a:r>
          </a:p>
          <a:p>
            <a:pPr marL="228600" indent="-228600" algn="just" fontAlgn="base">
              <a:lnSpc>
                <a:spcPct val="110000"/>
              </a:lnSpc>
              <a:spcBef>
                <a:spcPts val="600"/>
              </a:spcBef>
              <a:buFont typeface="Arial"/>
              <a:buChar char="•"/>
            </a:pPr>
            <a:r>
              <a:rPr lang="en-US" sz="2000" dirty="0"/>
              <a:t>Put a simple internal policy in place on the procedure to be followed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36785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6632"/>
            <a:ext cx="10515600" cy="831627"/>
          </a:xfrm>
        </p:spPr>
        <p:txBody>
          <a:bodyPr/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South African Revenue Services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948260"/>
            <a:ext cx="10802416" cy="520984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ZA" altLang="en-US" dirty="0"/>
              <a:t>SARS also has broad powers to request information from ISPs to obtain personal information of taxpayers required for the administration of a tax Act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ZA" altLang="en-US" dirty="0"/>
              <a:t>Request should specify: 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ZA" altLang="en-US" dirty="0"/>
              <a:t>The relevant tax Act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ZA" altLang="en-US" dirty="0"/>
              <a:t>Sufficient detail of the required information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ZA" altLang="en-US" dirty="0"/>
              <a:t>Why the requested information is relevant to the administration of the tax Act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altLang="en-US" dirty="0"/>
              <a:t>SARS can be quite grumpy when it comes to requests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altLang="en-US" dirty="0"/>
              <a:t>Predominantly sent by email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altLang="en-US" dirty="0"/>
              <a:t>Insist upon a formal request on an official letterhead, stating the name and position of the sender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altLang="en-US" dirty="0"/>
              <a:t>Use practical sense to verify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GB" altLang="en-US" dirty="0"/>
              <a:t>Telephone call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GB" altLang="en-US" dirty="0"/>
              <a:t>Deliver to SARS offices</a:t>
            </a:r>
            <a:endParaRPr lang="en-ZA" altLang="en-US" dirty="0"/>
          </a:p>
          <a:p>
            <a:pPr algn="just" fontAlgn="base">
              <a:lnSpc>
                <a:spcPct val="120000"/>
              </a:lnSpc>
              <a:spcAft>
                <a:spcPts val="800"/>
              </a:spcAft>
            </a:pP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688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366" y="188640"/>
            <a:ext cx="10515600" cy="759619"/>
          </a:xfrm>
        </p:spPr>
        <p:txBody>
          <a:bodyPr/>
          <a:lstStyle/>
          <a:p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miscellaneous requests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algn="just" fontAlgn="base">
              <a:lnSpc>
                <a:spcPct val="120000"/>
              </a:lnSpc>
              <a:spcAft>
                <a:spcPts val="800"/>
              </a:spcAft>
            </a:pP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9EEFE86-98BC-4235-83EF-37D998107E44}"/>
              </a:ext>
            </a:extLst>
          </p:cNvPr>
          <p:cNvSpPr/>
          <p:nvPr/>
        </p:nvSpPr>
        <p:spPr>
          <a:xfrm>
            <a:off x="892641" y="987420"/>
            <a:ext cx="1094521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ZA" altLang="en-US" sz="2000" u="sng" dirty="0"/>
              <a:t>Financial Services Board</a:t>
            </a:r>
            <a:r>
              <a:rPr lang="en-ZA" altLang="en-US" sz="2000" dirty="0"/>
              <a:t>: Financial Markets Act allows requests, where directed by a supervisory authority. Request must specify: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ZA" altLang="en-US" sz="2000" dirty="0"/>
              <a:t>The offence or contravention being investigated  + the information required in sufficient detail + the relevance of the information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ZA" altLang="en-US" sz="2000" u="sng" dirty="0"/>
              <a:t>Parties to court proceedings</a:t>
            </a:r>
            <a:r>
              <a:rPr lang="en-ZA" altLang="en-US" sz="2000" dirty="0"/>
              <a:t>: No obligation on an ISP to provide information which relates to their customers in the absence of a court order, summons or subpoena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ZA" altLang="en-US" sz="2000" dirty="0"/>
              <a:t>Discovery and inspections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ZA" altLang="en-US" sz="2000" u="sng" dirty="0"/>
              <a:t>Harassment / Domestic violence / Maintenance</a:t>
            </a:r>
            <a:r>
              <a:rPr lang="en-ZA" altLang="en-US" sz="2000" dirty="0"/>
              <a:t>: </a:t>
            </a:r>
            <a:r>
              <a:rPr lang="en-US" altLang="en-US" sz="2000" dirty="0"/>
              <a:t> simple, inexpensive procedure by which clerk of court can issue a direction to an ECSP to provide it with information about the sender of the harassing communications as also content of those communications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en-US" sz="2000" u="sng" dirty="0"/>
              <a:t>Promotion of Access to Information</a:t>
            </a:r>
            <a:r>
              <a:rPr lang="en-US" altLang="en-US" sz="2000" dirty="0"/>
              <a:t>: </a:t>
            </a:r>
            <a:r>
              <a:rPr lang="en-ZA" altLang="en-US" sz="2000" dirty="0"/>
              <a:t>access to records or/and information held by e.g. an ISP that is required for the exercise or protection of any rights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ZA" altLang="en-US" sz="2000" dirty="0"/>
              <a:t>Grounds for refusal: private / confidential / commercially sensitive information</a:t>
            </a:r>
            <a:endParaRPr lang="en-US" altLang="en-US" sz="2000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ZA" altLang="en-US" sz="2000" dirty="0"/>
              <a:t>What about POPIA?</a:t>
            </a:r>
          </a:p>
        </p:txBody>
      </p:sp>
    </p:spTree>
    <p:extLst>
      <p:ext uri="{BB962C8B-B14F-4D97-AF65-F5344CB8AC3E}">
        <p14:creationId xmlns:p14="http://schemas.microsoft.com/office/powerpoint/2010/main" val="754282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9619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2024</a:t>
            </a:r>
            <a:r>
              <a:rPr lang="en-US" b="1" baseline="30000" dirty="0">
                <a:solidFill>
                  <a:schemeClr val="accent1">
                    <a:lumMod val="75000"/>
                  </a:schemeClr>
                </a:solidFill>
              </a:rPr>
              <a:t>+</a:t>
            </a:r>
            <a:endParaRPr lang="en-GB" b="1" baseline="30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4744"/>
            <a:ext cx="10515600" cy="5052219"/>
          </a:xfrm>
        </p:spPr>
        <p:txBody>
          <a:bodyPr>
            <a:normAutofit/>
          </a:bodyPr>
          <a:lstStyle/>
          <a:p>
            <a:pPr algn="just" fontAlgn="base">
              <a:lnSpc>
                <a:spcPct val="110000"/>
              </a:lnSpc>
              <a:spcBef>
                <a:spcPts val="600"/>
              </a:spcBef>
            </a:pPr>
            <a:r>
              <a:rPr lang="en-GB" sz="2400" dirty="0"/>
              <a:t>Cybercrimes Act implementation</a:t>
            </a:r>
          </a:p>
          <a:p>
            <a:pPr algn="just" fontAlgn="base">
              <a:lnSpc>
                <a:spcPct val="110000"/>
              </a:lnSpc>
              <a:spcBef>
                <a:spcPts val="600"/>
              </a:spcBef>
            </a:pPr>
            <a:r>
              <a:rPr lang="en-GB" sz="2400" dirty="0"/>
              <a:t>Data and Cloud Policy</a:t>
            </a:r>
          </a:p>
          <a:p>
            <a:pPr algn="just" fontAlgn="base">
              <a:lnSpc>
                <a:spcPct val="110000"/>
              </a:lnSpc>
              <a:spcBef>
                <a:spcPts val="600"/>
              </a:spcBef>
            </a:pPr>
            <a:r>
              <a:rPr lang="en-GB" sz="2400" dirty="0"/>
              <a:t>Cybersecurity Bill</a:t>
            </a:r>
          </a:p>
          <a:p>
            <a:pPr lvl="1" algn="just" fontAlgn="base">
              <a:lnSpc>
                <a:spcPct val="110000"/>
              </a:lnSpc>
              <a:spcBef>
                <a:spcPts val="600"/>
              </a:spcBef>
            </a:pPr>
            <a:r>
              <a:rPr lang="en-GB" sz="1800" dirty="0"/>
              <a:t>Classification of data</a:t>
            </a:r>
          </a:p>
          <a:p>
            <a:pPr lvl="1" algn="just" fontAlgn="base">
              <a:lnSpc>
                <a:spcPct val="110000"/>
              </a:lnSpc>
              <a:spcBef>
                <a:spcPts val="600"/>
              </a:spcBef>
            </a:pPr>
            <a:r>
              <a:rPr lang="en-GB" sz="1800" dirty="0"/>
              <a:t>Critical information infrastructure</a:t>
            </a:r>
          </a:p>
          <a:p>
            <a:pPr lvl="1" algn="just" fontAlgn="base">
              <a:lnSpc>
                <a:spcPct val="110000"/>
              </a:lnSpc>
              <a:spcBef>
                <a:spcPts val="600"/>
              </a:spcBef>
            </a:pPr>
            <a:r>
              <a:rPr lang="en-GB" sz="1800" dirty="0"/>
              <a:t>New government structures</a:t>
            </a:r>
          </a:p>
          <a:p>
            <a:pPr algn="just" fontAlgn="base">
              <a:lnSpc>
                <a:spcPct val="110000"/>
              </a:lnSpc>
              <a:spcBef>
                <a:spcPts val="600"/>
              </a:spcBef>
            </a:pPr>
            <a:r>
              <a:rPr lang="en-GB" sz="2400" dirty="0"/>
              <a:t>RICA Amendment Bill</a:t>
            </a:r>
          </a:p>
          <a:p>
            <a:pPr lvl="1" algn="just" fontAlgn="base">
              <a:lnSpc>
                <a:spcPct val="110000"/>
              </a:lnSpc>
              <a:spcBef>
                <a:spcPts val="600"/>
              </a:spcBef>
            </a:pPr>
            <a:r>
              <a:rPr lang="en-GB" sz="1800" dirty="0"/>
              <a:t>Customer registration</a:t>
            </a:r>
          </a:p>
          <a:p>
            <a:pPr lvl="1" algn="just" fontAlgn="base">
              <a:lnSpc>
                <a:spcPct val="110000"/>
              </a:lnSpc>
              <a:spcBef>
                <a:spcPts val="600"/>
              </a:spcBef>
            </a:pPr>
            <a:r>
              <a:rPr lang="en-GB" sz="1800" dirty="0"/>
              <a:t>Interception &amp; monitoring</a:t>
            </a:r>
          </a:p>
          <a:p>
            <a:pPr algn="just" fontAlgn="base">
              <a:lnSpc>
                <a:spcPct val="110000"/>
              </a:lnSpc>
              <a:spcBef>
                <a:spcPts val="600"/>
              </a:spcBef>
            </a:pPr>
            <a:r>
              <a:rPr lang="en-GB" sz="2400" dirty="0"/>
              <a:t>General Intelligence Laws Amendment Bill 20223 (GILAB 2023)</a:t>
            </a:r>
          </a:p>
        </p:txBody>
      </p:sp>
      <p:pic>
        <p:nvPicPr>
          <p:cNvPr id="1026" name="Picture 2" descr="Why financial forecasting is vital for your small business - EFM">
            <a:extLst>
              <a:ext uri="{FF2B5EF4-FFF2-40B4-BE49-F238E27FC236}">
                <a16:creationId xmlns:a16="http://schemas.microsoft.com/office/drawing/2014/main" id="{0ABC83AD-CF98-2DCB-BCA3-A14AA747BF2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816" r="-5816"/>
          <a:stretch/>
        </p:blipFill>
        <p:spPr bwMode="auto">
          <a:xfrm>
            <a:off x="9192344" y="4437112"/>
            <a:ext cx="2933700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5877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3870</TotalTime>
  <Words>976</Words>
  <Application>Microsoft Office PowerPoint</Application>
  <PresentationFormat>Widescreen</PresentationFormat>
  <Paragraphs>88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principle #1: no general obligation to monitor </vt:lpstr>
      <vt:lpstr>principle #2 - when do you become aware that content or conduct is illegal?</vt:lpstr>
      <vt:lpstr>principle #3: process is everything</vt:lpstr>
      <vt:lpstr>South African Police Services</vt:lpstr>
      <vt:lpstr>ISPs and CSAM</vt:lpstr>
      <vt:lpstr>South African Revenue Services</vt:lpstr>
      <vt:lpstr>miscellaneous requests</vt:lpstr>
      <vt:lpstr>2024+</vt:lpstr>
      <vt:lpstr>ISPA’s role</vt:lpstr>
      <vt:lpstr>-- Questions --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Diaan Mynhardt</dc:creator>
  <cp:lastModifiedBy>Dominic</cp:lastModifiedBy>
  <cp:revision>78</cp:revision>
  <dcterms:created xsi:type="dcterms:W3CDTF">2017-03-13T08:31:56Z</dcterms:created>
  <dcterms:modified xsi:type="dcterms:W3CDTF">2024-03-12T12:45:49Z</dcterms:modified>
</cp:coreProperties>
</file>